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0" r:id="rId6"/>
    <p:sldId id="261" r:id="rId7"/>
    <p:sldId id="262" r:id="rId8"/>
    <p:sldId id="263" r:id="rId9"/>
    <p:sldId id="264" r:id="rId10"/>
    <p:sldId id="268" r:id="rId11"/>
    <p:sldId id="266" r:id="rId12"/>
    <p:sldId id="267"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a:xfrm>
            <a:off x="3962399" y="5870575"/>
            <a:ext cx="4893958" cy="377825"/>
          </a:xfrm>
        </p:spPr>
        <p:txBody>
          <a:bodyPr/>
          <a:lstStyle/>
          <a:p>
            <a:endParaRPr lang="tr-TR"/>
          </a:p>
        </p:txBody>
      </p:sp>
      <p:sp>
        <p:nvSpPr>
          <p:cNvPr id="6" name="Slide Number Placeholder 5"/>
          <p:cNvSpPr>
            <a:spLocks noGrp="1"/>
          </p:cNvSpPr>
          <p:nvPr>
            <p:ph type="sldNum" sz="quarter" idx="12"/>
          </p:nvPr>
        </p:nvSpPr>
        <p:spPr>
          <a:xfrm>
            <a:off x="10608958" y="5870575"/>
            <a:ext cx="551167" cy="377825"/>
          </a:xfrm>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343899979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D94059D-3988-44C5-A901-3783BB2AD990}" type="datetimeFigureOut">
              <a:rPr lang="tr-TR" smtClean="0"/>
              <a:t>30.03.2024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228094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2522372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3352392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73266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280132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4185478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
        <p:nvSpPr>
          <p:cNvPr id="8" name="Title 1"/>
          <p:cNvSpPr>
            <a:spLocks noGrp="1"/>
          </p:cNvSpPr>
          <p:nvPr>
            <p:ph type="title"/>
          </p:nvPr>
        </p:nvSpPr>
        <p:spPr>
          <a:xfrm>
            <a:off x="685801" y="609600"/>
            <a:ext cx="10131425" cy="1456267"/>
          </a:xfrm>
        </p:spPr>
        <p:txBody>
          <a:bodyPr/>
          <a:lstStyle/>
          <a:p>
            <a:r>
              <a:rPr lang="tr-TR"/>
              <a:t>Asıl başlık stilini düzenlemek için tıklayın</a:t>
            </a:r>
            <a:endParaRPr lang="en-US" dirty="0"/>
          </a:p>
        </p:txBody>
      </p:sp>
    </p:spTree>
    <p:extLst>
      <p:ext uri="{BB962C8B-B14F-4D97-AF65-F5344CB8AC3E}">
        <p14:creationId xmlns:p14="http://schemas.microsoft.com/office/powerpoint/2010/main" val="3175722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177715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329089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D94059D-3988-44C5-A901-3783BB2AD990}" type="datetimeFigureOut">
              <a:rPr lang="tr-TR" smtClean="0"/>
              <a:t>30.03.2024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70524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D94059D-3988-44C5-A901-3783BB2AD990}" type="datetimeFigureOut">
              <a:rPr lang="tr-TR" smtClean="0"/>
              <a:t>30.03.2024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308852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D94059D-3988-44C5-A901-3783BB2AD990}" type="datetimeFigureOut">
              <a:rPr lang="tr-TR" smtClean="0"/>
              <a:t>30.03.2024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4252108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D94059D-3988-44C5-A901-3783BB2AD990}" type="datetimeFigureOut">
              <a:rPr lang="tr-TR" smtClean="0"/>
              <a:t>30.03.2024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365627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9D94059D-3988-44C5-A901-3783BB2AD990}" type="datetimeFigureOut">
              <a:rPr lang="tr-TR" smtClean="0"/>
              <a:t>30.03.2024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147271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D94059D-3988-44C5-A901-3783BB2AD990}" type="datetimeFigureOut">
              <a:rPr lang="tr-TR" smtClean="0"/>
              <a:t>30.03.2024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199205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D94059D-3988-44C5-A901-3783BB2AD990}" type="datetimeFigureOut">
              <a:rPr lang="tr-TR" smtClean="0"/>
              <a:t>30.03.2024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0ABDEC2-8B0E-48F3-A045-D831E91402A6}" type="slidenum">
              <a:rPr lang="tr-TR" smtClean="0"/>
              <a:t>‹#›</a:t>
            </a:fld>
            <a:endParaRPr lang="tr-TR"/>
          </a:p>
        </p:txBody>
      </p:sp>
    </p:spTree>
    <p:extLst>
      <p:ext uri="{BB962C8B-B14F-4D97-AF65-F5344CB8AC3E}">
        <p14:creationId xmlns:p14="http://schemas.microsoft.com/office/powerpoint/2010/main" val="143357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94059D-3988-44C5-A901-3783BB2AD990}" type="datetimeFigureOut">
              <a:rPr lang="tr-TR" smtClean="0"/>
              <a:t>30.03.2024</a:t>
            </a:fld>
            <a:endParaRPr lang="tr-T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ABDEC2-8B0E-48F3-A045-D831E91402A6}" type="slidenum">
              <a:rPr lang="tr-TR" smtClean="0"/>
              <a:t>‹#›</a:t>
            </a:fld>
            <a:endParaRPr lang="tr-TR"/>
          </a:p>
        </p:txBody>
      </p:sp>
    </p:spTree>
    <p:extLst>
      <p:ext uri="{BB962C8B-B14F-4D97-AF65-F5344CB8AC3E}">
        <p14:creationId xmlns:p14="http://schemas.microsoft.com/office/powerpoint/2010/main" val="14856420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ebi.ac.uk/" TargetMode="External"/><Relationship Id="rId2" Type="http://schemas.openxmlformats.org/officeDocument/2006/relationships/hyperlink" Target="https://ngdc.cncb.ac.cn/databasecommons/database/id/1619"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3E8916-8B72-4E0A-A1CC-AA0F9C0DCE24}"/>
              </a:ext>
            </a:extLst>
          </p:cNvPr>
          <p:cNvSpPr>
            <a:spLocks noGrp="1"/>
          </p:cNvSpPr>
          <p:nvPr>
            <p:ph type="ctrTitle"/>
          </p:nvPr>
        </p:nvSpPr>
        <p:spPr/>
        <p:txBody>
          <a:bodyPr/>
          <a:lstStyle/>
          <a:p>
            <a:r>
              <a:rPr lang="tr-TR" dirty="0"/>
              <a:t>BİYOİNFORMATİK NEDİR?</a:t>
            </a:r>
          </a:p>
        </p:txBody>
      </p:sp>
      <p:sp>
        <p:nvSpPr>
          <p:cNvPr id="3" name="Alt Başlık 2">
            <a:extLst>
              <a:ext uri="{FF2B5EF4-FFF2-40B4-BE49-F238E27FC236}">
                <a16:creationId xmlns:a16="http://schemas.microsoft.com/office/drawing/2014/main" id="{7970CA6A-8698-4221-A488-057B8DB422FB}"/>
              </a:ext>
            </a:extLst>
          </p:cNvPr>
          <p:cNvSpPr>
            <a:spLocks noGrp="1"/>
          </p:cNvSpPr>
          <p:nvPr>
            <p:ph type="subTitle" idx="1"/>
          </p:nvPr>
        </p:nvSpPr>
        <p:spPr/>
        <p:txBody>
          <a:bodyPr/>
          <a:lstStyle/>
          <a:p>
            <a:r>
              <a:rPr lang="tr-TR" dirty="0"/>
              <a:t>Kifayet Beşirik &amp; Cemile Mol </a:t>
            </a:r>
          </a:p>
        </p:txBody>
      </p:sp>
    </p:spTree>
    <p:extLst>
      <p:ext uri="{BB962C8B-B14F-4D97-AF65-F5344CB8AC3E}">
        <p14:creationId xmlns:p14="http://schemas.microsoft.com/office/powerpoint/2010/main" val="1762124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FAF296-0F37-47EA-B729-A3BC0495E32C}"/>
              </a:ext>
            </a:extLst>
          </p:cNvPr>
          <p:cNvSpPr>
            <a:spLocks noGrp="1"/>
          </p:cNvSpPr>
          <p:nvPr>
            <p:ph type="title"/>
          </p:nvPr>
        </p:nvSpPr>
        <p:spPr/>
        <p:txBody>
          <a:bodyPr/>
          <a:lstStyle/>
          <a:p>
            <a:endParaRPr lang="tr-TR"/>
          </a:p>
        </p:txBody>
      </p:sp>
      <p:pic>
        <p:nvPicPr>
          <p:cNvPr id="4" name="RSTUDIO NASIL KULLANILIR _ R STUDIO KULLANIMI _ R PROGRAMLAMA DERSLERİ #4">
            <a:hlinkClick r:id="" action="ppaction://media"/>
            <a:extLst>
              <a:ext uri="{FF2B5EF4-FFF2-40B4-BE49-F238E27FC236}">
                <a16:creationId xmlns:a16="http://schemas.microsoft.com/office/drawing/2014/main" id="{1EAF3D0C-0F3E-4D94-8C0F-2D1A4BAB90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354147"/>
          </a:xfrm>
        </p:spPr>
      </p:pic>
    </p:spTree>
    <p:extLst>
      <p:ext uri="{BB962C8B-B14F-4D97-AF65-F5344CB8AC3E}">
        <p14:creationId xmlns:p14="http://schemas.microsoft.com/office/powerpoint/2010/main" val="418437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A31800-526A-4FF6-B4A7-AC7C3C877ADE}"/>
              </a:ext>
            </a:extLst>
          </p:cNvPr>
          <p:cNvSpPr>
            <a:spLocks noGrp="1"/>
          </p:cNvSpPr>
          <p:nvPr>
            <p:ph type="title"/>
          </p:nvPr>
        </p:nvSpPr>
        <p:spPr/>
        <p:txBody>
          <a:bodyPr/>
          <a:lstStyle/>
          <a:p>
            <a:r>
              <a:rPr lang="tr-TR" dirty="0"/>
              <a:t>R  </a:t>
            </a:r>
            <a:r>
              <a:rPr lang="tr-TR" cap="none" dirty="0"/>
              <a:t>Nerelerde Kullanılır?</a:t>
            </a:r>
            <a:endParaRPr lang="tr-TR" dirty="0"/>
          </a:p>
        </p:txBody>
      </p:sp>
      <p:sp>
        <p:nvSpPr>
          <p:cNvPr id="3" name="İçerik Yer Tutucusu 2">
            <a:extLst>
              <a:ext uri="{FF2B5EF4-FFF2-40B4-BE49-F238E27FC236}">
                <a16:creationId xmlns:a16="http://schemas.microsoft.com/office/drawing/2014/main" id="{D9F0DDFC-E702-41E4-B0FA-228B5E866553}"/>
              </a:ext>
            </a:extLst>
          </p:cNvPr>
          <p:cNvSpPr>
            <a:spLocks noGrp="1"/>
          </p:cNvSpPr>
          <p:nvPr>
            <p:ph idx="1"/>
          </p:nvPr>
        </p:nvSpPr>
        <p:spPr/>
        <p:txBody>
          <a:bodyPr/>
          <a:lstStyle/>
          <a:p>
            <a:r>
              <a:rPr lang="tr-TR" b="0" i="0" dirty="0">
                <a:effectLst/>
              </a:rPr>
              <a:t>R, çok geniş istatistiki (doğrusal ve doğrusal olmayan modelleme, klasik istatistik testleri, zaman serileri analizi, sınıflandırma, kümeleme ve diğer) ve grafik çizim teknikleri sunmaktadır. Bu nedenle veri bilimciler ve analistler arasında oldukça popülerdir.</a:t>
            </a:r>
            <a:endParaRPr lang="tr-TR" dirty="0"/>
          </a:p>
        </p:txBody>
      </p:sp>
    </p:spTree>
    <p:extLst>
      <p:ext uri="{BB962C8B-B14F-4D97-AF65-F5344CB8AC3E}">
        <p14:creationId xmlns:p14="http://schemas.microsoft.com/office/powerpoint/2010/main" val="307382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9749F7-7534-4F2B-91B1-1D0D83904E46}"/>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6C481989-4F9A-4A50-B9FA-2169E484309D}"/>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9453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FB1045-6FDF-45C5-9A2A-41812795CFA5}"/>
              </a:ext>
            </a:extLst>
          </p:cNvPr>
          <p:cNvSpPr>
            <a:spLocks noGrp="1"/>
          </p:cNvSpPr>
          <p:nvPr>
            <p:ph type="title"/>
          </p:nvPr>
        </p:nvSpPr>
        <p:spPr/>
        <p:txBody>
          <a:bodyPr/>
          <a:lstStyle/>
          <a:p>
            <a:endParaRPr lang="tr-TR"/>
          </a:p>
        </p:txBody>
      </p:sp>
      <p:pic>
        <p:nvPicPr>
          <p:cNvPr id="4" name="R programı ile kolay yoldan istatistik analizi yapmak - basit regresyon analizi">
            <a:hlinkClick r:id="" action="ppaction://media"/>
            <a:extLst>
              <a:ext uri="{FF2B5EF4-FFF2-40B4-BE49-F238E27FC236}">
                <a16:creationId xmlns:a16="http://schemas.microsoft.com/office/drawing/2014/main" id="{567805EE-8087-4430-837D-24B6493016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354147"/>
          </a:xfrm>
        </p:spPr>
      </p:pic>
    </p:spTree>
    <p:extLst>
      <p:ext uri="{BB962C8B-B14F-4D97-AF65-F5344CB8AC3E}">
        <p14:creationId xmlns:p14="http://schemas.microsoft.com/office/powerpoint/2010/main" val="15333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9D1F55-0E9F-4E26-890C-6864B4AFD972}"/>
              </a:ext>
            </a:extLst>
          </p:cNvPr>
          <p:cNvSpPr>
            <a:spLocks noGrp="1"/>
          </p:cNvSpPr>
          <p:nvPr>
            <p:ph type="title"/>
          </p:nvPr>
        </p:nvSpPr>
        <p:spPr>
          <a:xfrm>
            <a:off x="863083" y="96416"/>
            <a:ext cx="10131425" cy="1456267"/>
          </a:xfrm>
        </p:spPr>
        <p:txBody>
          <a:bodyPr/>
          <a:lstStyle/>
          <a:p>
            <a:r>
              <a:rPr lang="tr-TR" dirty="0" err="1"/>
              <a:t>Biyoinformatiğe</a:t>
            </a:r>
            <a:r>
              <a:rPr lang="tr-TR" dirty="0"/>
              <a:t> neden ihtiyacımız var?</a:t>
            </a:r>
          </a:p>
        </p:txBody>
      </p:sp>
      <p:pic>
        <p:nvPicPr>
          <p:cNvPr id="5" name="İçerik Yer Tutucusu 4">
            <a:extLst>
              <a:ext uri="{FF2B5EF4-FFF2-40B4-BE49-F238E27FC236}">
                <a16:creationId xmlns:a16="http://schemas.microsoft.com/office/drawing/2014/main" id="{9CC312E9-128B-4BE3-BC66-E91411EF83A1}"/>
              </a:ext>
            </a:extLst>
          </p:cNvPr>
          <p:cNvPicPr>
            <a:picLocks noGrp="1" noChangeAspect="1"/>
          </p:cNvPicPr>
          <p:nvPr>
            <p:ph idx="1"/>
          </p:nvPr>
        </p:nvPicPr>
        <p:blipFill>
          <a:blip r:embed="rId2"/>
          <a:stretch>
            <a:fillRect/>
          </a:stretch>
        </p:blipFill>
        <p:spPr>
          <a:xfrm>
            <a:off x="786945" y="1355100"/>
            <a:ext cx="10717699" cy="5083021"/>
          </a:xfrm>
        </p:spPr>
      </p:pic>
    </p:spTree>
    <p:extLst>
      <p:ext uri="{BB962C8B-B14F-4D97-AF65-F5344CB8AC3E}">
        <p14:creationId xmlns:p14="http://schemas.microsoft.com/office/powerpoint/2010/main" val="237938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4569AC-1EC8-45CC-BC6F-3B42719902D6}"/>
              </a:ext>
            </a:extLst>
          </p:cNvPr>
          <p:cNvSpPr>
            <a:spLocks noGrp="1"/>
          </p:cNvSpPr>
          <p:nvPr>
            <p:ph type="title"/>
          </p:nvPr>
        </p:nvSpPr>
        <p:spPr/>
        <p:txBody>
          <a:bodyPr/>
          <a:lstStyle/>
          <a:p>
            <a:r>
              <a:rPr lang="tr-TR" cap="none" dirty="0"/>
              <a:t>Biyoinformatik bilmeden biyolojinin üstesinde gelemezsiniz…</a:t>
            </a:r>
          </a:p>
        </p:txBody>
      </p:sp>
      <p:sp>
        <p:nvSpPr>
          <p:cNvPr id="3" name="İçerik Yer Tutucusu 2">
            <a:extLst>
              <a:ext uri="{FF2B5EF4-FFF2-40B4-BE49-F238E27FC236}">
                <a16:creationId xmlns:a16="http://schemas.microsoft.com/office/drawing/2014/main" id="{94809320-6E62-4818-BF0F-67AE440FF14F}"/>
              </a:ext>
            </a:extLst>
          </p:cNvPr>
          <p:cNvSpPr>
            <a:spLocks noGrp="1"/>
          </p:cNvSpPr>
          <p:nvPr>
            <p:ph idx="1"/>
          </p:nvPr>
        </p:nvSpPr>
        <p:spPr/>
        <p:txBody>
          <a:bodyPr/>
          <a:lstStyle/>
          <a:p>
            <a:r>
              <a:rPr lang="tr-TR" dirty="0"/>
              <a:t>Biyoinformatik bilimi biyolojik verilerin bilgisayar uygulamaları kullanılarak yönetilip, irdelenmesi ve analizini yapan bilim dalıdır. </a:t>
            </a:r>
          </a:p>
          <a:p>
            <a:r>
              <a:rPr lang="tr-TR" dirty="0"/>
              <a:t>1970’ li yılların başında Ben </a:t>
            </a:r>
            <a:r>
              <a:rPr lang="tr-TR" dirty="0" err="1"/>
              <a:t>Hesper</a:t>
            </a:r>
            <a:r>
              <a:rPr lang="tr-TR" dirty="0"/>
              <a:t> ile birlikte </a:t>
            </a:r>
            <a:r>
              <a:rPr lang="tr-TR" dirty="0" err="1"/>
              <a:t>Paulien</a:t>
            </a:r>
            <a:r>
              <a:rPr lang="tr-TR" dirty="0"/>
              <a:t> </a:t>
            </a:r>
            <a:r>
              <a:rPr lang="tr-TR" dirty="0" err="1"/>
              <a:t>Hogeweg</a:t>
            </a:r>
            <a:r>
              <a:rPr lang="tr-TR" dirty="0"/>
              <a:t> tarafından ‘’</a:t>
            </a:r>
            <a:r>
              <a:rPr lang="tr-TR" dirty="0" err="1"/>
              <a:t>biyotik</a:t>
            </a:r>
            <a:r>
              <a:rPr lang="tr-TR" dirty="0"/>
              <a:t> sistemlerde informatik süreçler’’ olarak tanımlanan bu terim, DNA sekans verilerinin ortaya çıkması ve bu verilerin anlamlandırılması sürecinde giderek yaygınlaşarak bugünkü modern ve geniş anlamına kavuşmuştur. </a:t>
            </a:r>
          </a:p>
        </p:txBody>
      </p:sp>
    </p:spTree>
    <p:extLst>
      <p:ext uri="{BB962C8B-B14F-4D97-AF65-F5344CB8AC3E}">
        <p14:creationId xmlns:p14="http://schemas.microsoft.com/office/powerpoint/2010/main" val="319208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54A6229D-9B10-4F3A-894A-0C215E5B9A42}"/>
              </a:ext>
            </a:extLst>
          </p:cNvPr>
          <p:cNvPicPr>
            <a:picLocks noGrp="1" noChangeAspect="1"/>
          </p:cNvPicPr>
          <p:nvPr>
            <p:ph idx="1"/>
          </p:nvPr>
        </p:nvPicPr>
        <p:blipFill>
          <a:blip r:embed="rId2"/>
          <a:stretch>
            <a:fillRect/>
          </a:stretch>
        </p:blipFill>
        <p:spPr>
          <a:xfrm>
            <a:off x="-111967" y="1"/>
            <a:ext cx="12303967" cy="6858000"/>
          </a:xfrm>
        </p:spPr>
      </p:pic>
    </p:spTree>
    <p:extLst>
      <p:ext uri="{BB962C8B-B14F-4D97-AF65-F5344CB8AC3E}">
        <p14:creationId xmlns:p14="http://schemas.microsoft.com/office/powerpoint/2010/main" val="997629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73FD66-F0A4-4C4A-A268-4F79E9D5A5AF}"/>
              </a:ext>
            </a:extLst>
          </p:cNvPr>
          <p:cNvSpPr>
            <a:spLocks noGrp="1"/>
          </p:cNvSpPr>
          <p:nvPr>
            <p:ph type="title"/>
          </p:nvPr>
        </p:nvSpPr>
        <p:spPr/>
        <p:txBody>
          <a:bodyPr/>
          <a:lstStyle/>
          <a:p>
            <a:r>
              <a:rPr lang="tr-TR" dirty="0" err="1"/>
              <a:t>Dna</a:t>
            </a:r>
            <a:r>
              <a:rPr lang="tr-TR" dirty="0"/>
              <a:t> </a:t>
            </a:r>
            <a:r>
              <a:rPr lang="tr-TR" cap="none" dirty="0" err="1"/>
              <a:t>Veribankaları</a:t>
            </a:r>
            <a:r>
              <a:rPr lang="tr-TR" cap="none" dirty="0"/>
              <a:t> </a:t>
            </a:r>
            <a:endParaRPr lang="tr-TR" dirty="0"/>
          </a:p>
        </p:txBody>
      </p:sp>
      <p:sp>
        <p:nvSpPr>
          <p:cNvPr id="3" name="İçerik Yer Tutucusu 2">
            <a:extLst>
              <a:ext uri="{FF2B5EF4-FFF2-40B4-BE49-F238E27FC236}">
                <a16:creationId xmlns:a16="http://schemas.microsoft.com/office/drawing/2014/main" id="{C9797349-30DD-4462-A092-E48A86117A73}"/>
              </a:ext>
            </a:extLst>
          </p:cNvPr>
          <p:cNvSpPr>
            <a:spLocks noGrp="1"/>
          </p:cNvSpPr>
          <p:nvPr>
            <p:ph idx="1"/>
          </p:nvPr>
        </p:nvSpPr>
        <p:spPr>
          <a:xfrm>
            <a:off x="685801" y="1987421"/>
            <a:ext cx="10131425" cy="3803780"/>
          </a:xfrm>
        </p:spPr>
        <p:txBody>
          <a:bodyPr/>
          <a:lstStyle/>
          <a:p>
            <a:endParaRPr lang="tr-TR" dirty="0">
              <a:hlinkClick r:id="rId2"/>
            </a:endParaRPr>
          </a:p>
          <a:p>
            <a:endParaRPr lang="tr-TR" dirty="0">
              <a:hlinkClick r:id="rId2"/>
            </a:endParaRPr>
          </a:p>
          <a:p>
            <a:r>
              <a:rPr lang="tr-TR" dirty="0">
                <a:hlinkClick r:id="rId2"/>
              </a:rPr>
              <a:t>https://ngdc.cncb.ac.cn/databasecommons/database/id/1619</a:t>
            </a:r>
            <a:endParaRPr lang="tr-TR" dirty="0"/>
          </a:p>
          <a:p>
            <a:endParaRPr lang="tr-TR" dirty="0"/>
          </a:p>
          <a:p>
            <a:endParaRPr lang="tr-TR" dirty="0"/>
          </a:p>
          <a:p>
            <a:endParaRPr lang="tr-TR" dirty="0">
              <a:hlinkClick r:id="rId3"/>
            </a:endParaRPr>
          </a:p>
          <a:p>
            <a:endParaRPr lang="tr-TR" dirty="0">
              <a:hlinkClick r:id="rId3"/>
            </a:endParaRPr>
          </a:p>
          <a:p>
            <a:r>
              <a:rPr lang="tr-TR" dirty="0">
                <a:hlinkClick r:id="rId3"/>
              </a:rPr>
              <a:t>https://www.ebi.ac.uk/</a:t>
            </a:r>
            <a:r>
              <a:rPr lang="tr-TR" dirty="0"/>
              <a:t>  </a:t>
            </a:r>
          </a:p>
          <a:p>
            <a:endParaRPr lang="tr-TR" dirty="0"/>
          </a:p>
          <a:p>
            <a:endParaRPr lang="tr-TR" dirty="0"/>
          </a:p>
          <a:p>
            <a:endParaRPr lang="tr-TR" dirty="0"/>
          </a:p>
          <a:p>
            <a:endParaRPr lang="tr-TR" dirty="0"/>
          </a:p>
          <a:p>
            <a:endParaRPr lang="tr-TR" dirty="0"/>
          </a:p>
        </p:txBody>
      </p:sp>
      <p:pic>
        <p:nvPicPr>
          <p:cNvPr id="5" name="Resim 4">
            <a:extLst>
              <a:ext uri="{FF2B5EF4-FFF2-40B4-BE49-F238E27FC236}">
                <a16:creationId xmlns:a16="http://schemas.microsoft.com/office/drawing/2014/main" id="{E9B79E59-6DFF-453E-9671-ABE60D5616D9}"/>
              </a:ext>
            </a:extLst>
          </p:cNvPr>
          <p:cNvPicPr>
            <a:picLocks noChangeAspect="1"/>
          </p:cNvPicPr>
          <p:nvPr/>
        </p:nvPicPr>
        <p:blipFill>
          <a:blip r:embed="rId4"/>
          <a:stretch>
            <a:fillRect/>
          </a:stretch>
        </p:blipFill>
        <p:spPr>
          <a:xfrm>
            <a:off x="7284891" y="1735593"/>
            <a:ext cx="3532335" cy="1352739"/>
          </a:xfrm>
          <a:prstGeom prst="rect">
            <a:avLst/>
          </a:prstGeom>
        </p:spPr>
      </p:pic>
      <p:pic>
        <p:nvPicPr>
          <p:cNvPr id="7" name="Resim 6">
            <a:extLst>
              <a:ext uri="{FF2B5EF4-FFF2-40B4-BE49-F238E27FC236}">
                <a16:creationId xmlns:a16="http://schemas.microsoft.com/office/drawing/2014/main" id="{41E176C3-25F3-49A5-A603-8E46062ACF69}"/>
              </a:ext>
            </a:extLst>
          </p:cNvPr>
          <p:cNvPicPr>
            <a:picLocks noChangeAspect="1"/>
          </p:cNvPicPr>
          <p:nvPr/>
        </p:nvPicPr>
        <p:blipFill>
          <a:blip r:embed="rId5"/>
          <a:stretch>
            <a:fillRect/>
          </a:stretch>
        </p:blipFill>
        <p:spPr>
          <a:xfrm>
            <a:off x="7284892" y="3340159"/>
            <a:ext cx="3532334" cy="2451041"/>
          </a:xfrm>
          <a:prstGeom prst="rect">
            <a:avLst/>
          </a:prstGeom>
        </p:spPr>
      </p:pic>
    </p:spTree>
    <p:extLst>
      <p:ext uri="{BB962C8B-B14F-4D97-AF65-F5344CB8AC3E}">
        <p14:creationId xmlns:p14="http://schemas.microsoft.com/office/powerpoint/2010/main" val="144768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93336B-F1AF-4A2B-B678-0CDDA4E8E8BA}"/>
              </a:ext>
            </a:extLst>
          </p:cNvPr>
          <p:cNvSpPr>
            <a:spLocks noGrp="1"/>
          </p:cNvSpPr>
          <p:nvPr>
            <p:ph type="title"/>
          </p:nvPr>
        </p:nvSpPr>
        <p:spPr/>
        <p:txBody>
          <a:bodyPr/>
          <a:lstStyle/>
          <a:p>
            <a:r>
              <a:rPr lang="tr-TR" cap="none" dirty="0"/>
              <a:t>Biyoinformatik Biliminin Alt Alanları Nelerdir?</a:t>
            </a:r>
          </a:p>
        </p:txBody>
      </p:sp>
      <p:sp>
        <p:nvSpPr>
          <p:cNvPr id="3" name="İçerik Yer Tutucusu 2">
            <a:extLst>
              <a:ext uri="{FF2B5EF4-FFF2-40B4-BE49-F238E27FC236}">
                <a16:creationId xmlns:a16="http://schemas.microsoft.com/office/drawing/2014/main" id="{B497B5C0-8467-4F40-9D7F-0359CFAA5A68}"/>
              </a:ext>
            </a:extLst>
          </p:cNvPr>
          <p:cNvSpPr>
            <a:spLocks noGrp="1"/>
          </p:cNvSpPr>
          <p:nvPr>
            <p:ph idx="1"/>
          </p:nvPr>
        </p:nvSpPr>
        <p:spPr>
          <a:xfrm>
            <a:off x="685801" y="2142067"/>
            <a:ext cx="10131425" cy="3698896"/>
          </a:xfrm>
        </p:spPr>
        <p:txBody>
          <a:bodyPr>
            <a:normAutofit fontScale="92500" lnSpcReduction="10000"/>
          </a:bodyPr>
          <a:lstStyle/>
          <a:p>
            <a:pPr marL="342900" indent="-342900">
              <a:buFont typeface="+mj-lt"/>
              <a:buAutoNum type="arabicPeriod"/>
            </a:pPr>
            <a:r>
              <a:rPr lang="tr-TR" dirty="0"/>
              <a:t>Yapısal biyoinformatik </a:t>
            </a:r>
          </a:p>
          <a:p>
            <a:pPr marL="342900" indent="-342900">
              <a:buFont typeface="+mj-lt"/>
              <a:buAutoNum type="arabicPeriod"/>
            </a:pPr>
            <a:r>
              <a:rPr lang="tr-TR" dirty="0"/>
              <a:t>İlaç tasarımları </a:t>
            </a:r>
          </a:p>
          <a:p>
            <a:pPr marL="342900" indent="-342900">
              <a:buFont typeface="+mj-lt"/>
              <a:buAutoNum type="arabicPeriod"/>
            </a:pPr>
            <a:r>
              <a:rPr lang="tr-TR" dirty="0"/>
              <a:t>Filogenetik </a:t>
            </a:r>
          </a:p>
          <a:p>
            <a:pPr marL="342900" indent="-342900">
              <a:buFont typeface="+mj-lt"/>
              <a:buAutoNum type="arabicPeriod"/>
            </a:pPr>
            <a:r>
              <a:rPr lang="tr-TR" dirty="0"/>
              <a:t>Hesaplamalı biyoloji </a:t>
            </a:r>
          </a:p>
          <a:p>
            <a:pPr marL="342900" indent="-342900">
              <a:buFont typeface="+mj-lt"/>
              <a:buAutoNum type="arabicPeriod"/>
            </a:pPr>
            <a:r>
              <a:rPr lang="tr-TR" dirty="0"/>
              <a:t>Moleküler popülasyon analizleri </a:t>
            </a:r>
          </a:p>
          <a:p>
            <a:pPr marL="342900" indent="-342900">
              <a:buFont typeface="+mj-lt"/>
              <a:buAutoNum type="arabicPeriod"/>
            </a:pPr>
            <a:r>
              <a:rPr lang="tr-TR" dirty="0"/>
              <a:t>Genotipleme ve </a:t>
            </a:r>
            <a:r>
              <a:rPr lang="tr-TR" dirty="0" err="1"/>
              <a:t>genotip</a:t>
            </a:r>
            <a:r>
              <a:rPr lang="tr-TR" dirty="0"/>
              <a:t> analizleri </a:t>
            </a:r>
          </a:p>
          <a:p>
            <a:pPr marL="342900" indent="-342900">
              <a:buFont typeface="+mj-lt"/>
              <a:buAutoNum type="arabicPeriod"/>
            </a:pPr>
            <a:r>
              <a:rPr lang="tr-TR" dirty="0"/>
              <a:t>Uç bağlama analizleri </a:t>
            </a:r>
          </a:p>
          <a:p>
            <a:pPr marL="342900" indent="-342900">
              <a:buFont typeface="+mj-lt"/>
              <a:buAutoNum type="arabicPeriod"/>
            </a:pPr>
            <a:r>
              <a:rPr lang="tr-TR" dirty="0" err="1"/>
              <a:t>miRNA</a:t>
            </a:r>
            <a:r>
              <a:rPr lang="tr-TR" dirty="0"/>
              <a:t> tahmini ve analizleri </a:t>
            </a:r>
          </a:p>
          <a:p>
            <a:pPr marL="342900" indent="-342900">
              <a:buFont typeface="+mj-lt"/>
              <a:buAutoNum type="arabicPeriod"/>
            </a:pPr>
            <a:r>
              <a:rPr lang="tr-TR" dirty="0"/>
              <a:t>RNA yapı tahminleri </a:t>
            </a:r>
          </a:p>
          <a:p>
            <a:pPr marL="342900" indent="-342900">
              <a:buFont typeface="+mj-lt"/>
              <a:buAutoNum type="arabicPeriod"/>
            </a:pPr>
            <a:r>
              <a:rPr lang="tr-TR" dirty="0"/>
              <a:t>Gen tahminleri  ve daha birçok alana hitap eder. </a:t>
            </a:r>
          </a:p>
        </p:txBody>
      </p:sp>
      <p:pic>
        <p:nvPicPr>
          <p:cNvPr id="4" name="Resim 3">
            <a:extLst>
              <a:ext uri="{FF2B5EF4-FFF2-40B4-BE49-F238E27FC236}">
                <a16:creationId xmlns:a16="http://schemas.microsoft.com/office/drawing/2014/main" id="{4C9020A4-D700-456D-8F02-064C0B7F9D61}"/>
              </a:ext>
            </a:extLst>
          </p:cNvPr>
          <p:cNvPicPr>
            <a:picLocks noChangeAspect="1"/>
          </p:cNvPicPr>
          <p:nvPr/>
        </p:nvPicPr>
        <p:blipFill>
          <a:blip r:embed="rId2"/>
          <a:stretch>
            <a:fillRect/>
          </a:stretch>
        </p:blipFill>
        <p:spPr>
          <a:xfrm>
            <a:off x="6096000" y="3732245"/>
            <a:ext cx="2933198" cy="2773864"/>
          </a:xfrm>
          <a:prstGeom prst="rect">
            <a:avLst/>
          </a:prstGeom>
        </p:spPr>
      </p:pic>
      <p:pic>
        <p:nvPicPr>
          <p:cNvPr id="5" name="Resim 4">
            <a:extLst>
              <a:ext uri="{FF2B5EF4-FFF2-40B4-BE49-F238E27FC236}">
                <a16:creationId xmlns:a16="http://schemas.microsoft.com/office/drawing/2014/main" id="{A71B9F6A-8D8A-4947-A881-537BB5B92338}"/>
              </a:ext>
            </a:extLst>
          </p:cNvPr>
          <p:cNvPicPr>
            <a:picLocks noChangeAspect="1"/>
          </p:cNvPicPr>
          <p:nvPr/>
        </p:nvPicPr>
        <p:blipFill>
          <a:blip r:embed="rId3"/>
          <a:stretch>
            <a:fillRect/>
          </a:stretch>
        </p:blipFill>
        <p:spPr>
          <a:xfrm>
            <a:off x="9032177" y="1520890"/>
            <a:ext cx="3159823" cy="2674289"/>
          </a:xfrm>
          <a:prstGeom prst="rect">
            <a:avLst/>
          </a:prstGeom>
        </p:spPr>
      </p:pic>
    </p:spTree>
    <p:extLst>
      <p:ext uri="{BB962C8B-B14F-4D97-AF65-F5344CB8AC3E}">
        <p14:creationId xmlns:p14="http://schemas.microsoft.com/office/powerpoint/2010/main" val="194337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147D11-A107-4422-BD9A-C713D257A60F}"/>
              </a:ext>
            </a:extLst>
          </p:cNvPr>
          <p:cNvSpPr>
            <a:spLocks noGrp="1"/>
          </p:cNvSpPr>
          <p:nvPr>
            <p:ph type="title"/>
          </p:nvPr>
        </p:nvSpPr>
        <p:spPr>
          <a:xfrm>
            <a:off x="69981" y="461867"/>
            <a:ext cx="10131425" cy="1456267"/>
          </a:xfrm>
        </p:spPr>
        <p:txBody>
          <a:bodyPr/>
          <a:lstStyle/>
          <a:p>
            <a:r>
              <a:rPr lang="tr-TR" cap="none" dirty="0"/>
              <a:t>Online Açık Kaynakların Önemi  </a:t>
            </a:r>
          </a:p>
        </p:txBody>
      </p:sp>
      <p:sp>
        <p:nvSpPr>
          <p:cNvPr id="3" name="İçerik Yer Tutucusu 2">
            <a:extLst>
              <a:ext uri="{FF2B5EF4-FFF2-40B4-BE49-F238E27FC236}">
                <a16:creationId xmlns:a16="http://schemas.microsoft.com/office/drawing/2014/main" id="{C4B5C6FE-EDB5-40B6-AD1B-0ABBE89215C2}"/>
              </a:ext>
            </a:extLst>
          </p:cNvPr>
          <p:cNvSpPr>
            <a:spLocks noGrp="1"/>
          </p:cNvSpPr>
          <p:nvPr>
            <p:ph idx="1"/>
          </p:nvPr>
        </p:nvSpPr>
        <p:spPr>
          <a:xfrm>
            <a:off x="233265" y="1918134"/>
            <a:ext cx="5477069" cy="1804782"/>
          </a:xfrm>
        </p:spPr>
        <p:txBody>
          <a:bodyPr/>
          <a:lstStyle/>
          <a:p>
            <a:pPr marL="0" indent="0">
              <a:buNone/>
            </a:pPr>
            <a:r>
              <a:rPr lang="tr-TR" dirty="0"/>
              <a:t>Biyolojik veriler özellikle sekans verilerinin yığılmaya başladı son çeyrek asırda geometrik bir artış izleyerek devasa boyutlara ulaşmıştır. </a:t>
            </a:r>
          </a:p>
        </p:txBody>
      </p:sp>
      <p:pic>
        <p:nvPicPr>
          <p:cNvPr id="5" name="Resim 4">
            <a:extLst>
              <a:ext uri="{FF2B5EF4-FFF2-40B4-BE49-F238E27FC236}">
                <a16:creationId xmlns:a16="http://schemas.microsoft.com/office/drawing/2014/main" id="{4C426DAA-8E0D-46F6-BEA4-4219F9EE148A}"/>
              </a:ext>
            </a:extLst>
          </p:cNvPr>
          <p:cNvPicPr>
            <a:picLocks noChangeAspect="1"/>
          </p:cNvPicPr>
          <p:nvPr/>
        </p:nvPicPr>
        <p:blipFill>
          <a:blip r:embed="rId2"/>
          <a:stretch>
            <a:fillRect/>
          </a:stretch>
        </p:blipFill>
        <p:spPr>
          <a:xfrm rot="16200000">
            <a:off x="5658241" y="324239"/>
            <a:ext cx="6858001" cy="6209521"/>
          </a:xfrm>
          <a:prstGeom prst="rect">
            <a:avLst/>
          </a:prstGeom>
        </p:spPr>
      </p:pic>
    </p:spTree>
    <p:extLst>
      <p:ext uri="{BB962C8B-B14F-4D97-AF65-F5344CB8AC3E}">
        <p14:creationId xmlns:p14="http://schemas.microsoft.com/office/powerpoint/2010/main" val="1526187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54C914-FE07-4A9A-91D1-AAA1EA8F0C04}"/>
              </a:ext>
            </a:extLst>
          </p:cNvPr>
          <p:cNvSpPr>
            <a:spLocks noGrp="1"/>
          </p:cNvSpPr>
          <p:nvPr>
            <p:ph type="title"/>
          </p:nvPr>
        </p:nvSpPr>
        <p:spPr/>
        <p:txBody>
          <a:bodyPr/>
          <a:lstStyle/>
          <a:p>
            <a:r>
              <a:rPr lang="tr-TR" cap="none" dirty="0"/>
              <a:t>En İyi Açık Kaynaklardan Biri Olan R Programı </a:t>
            </a:r>
          </a:p>
        </p:txBody>
      </p:sp>
      <p:sp>
        <p:nvSpPr>
          <p:cNvPr id="3" name="İçerik Yer Tutucusu 2">
            <a:extLst>
              <a:ext uri="{FF2B5EF4-FFF2-40B4-BE49-F238E27FC236}">
                <a16:creationId xmlns:a16="http://schemas.microsoft.com/office/drawing/2014/main" id="{E25D3852-2F49-4731-8D7E-0BE665DCBEC6}"/>
              </a:ext>
            </a:extLst>
          </p:cNvPr>
          <p:cNvSpPr>
            <a:spLocks noGrp="1"/>
          </p:cNvSpPr>
          <p:nvPr>
            <p:ph idx="1"/>
          </p:nvPr>
        </p:nvSpPr>
        <p:spPr/>
        <p:txBody>
          <a:bodyPr/>
          <a:lstStyle/>
          <a:p>
            <a:r>
              <a:rPr lang="tr-TR" b="0" i="0" dirty="0">
                <a:effectLst/>
              </a:rPr>
              <a:t>R, istatistiksel hesaplama ve grafikler için yazılım ortamı olup aynı zamanda programlama dilidir. R Foundation tarafından desteklenen ve GNU Tasarısının parçası olan bir özgür yazılımdır</a:t>
            </a:r>
            <a:r>
              <a:rPr lang="tr-TR" b="0" i="0" dirty="0">
                <a:solidFill>
                  <a:srgbClr val="474747"/>
                </a:solidFill>
                <a:effectLst/>
                <a:latin typeface="Google Sans"/>
              </a:rPr>
              <a:t>.</a:t>
            </a:r>
            <a:endParaRPr lang="tr-TR" dirty="0"/>
          </a:p>
        </p:txBody>
      </p:sp>
    </p:spTree>
    <p:extLst>
      <p:ext uri="{BB962C8B-B14F-4D97-AF65-F5344CB8AC3E}">
        <p14:creationId xmlns:p14="http://schemas.microsoft.com/office/powerpoint/2010/main" val="2109067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F39BAE-4A87-441E-9841-2ABC7C43474E}"/>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918A9377-A3EE-4289-86DA-3DF50C9BF472}"/>
              </a:ext>
            </a:extLst>
          </p:cNvPr>
          <p:cNvPicPr>
            <a:picLocks noGrp="1" noChangeAspect="1"/>
          </p:cNvPicPr>
          <p:nvPr>
            <p:ph idx="1"/>
          </p:nvPr>
        </p:nvPicPr>
        <p:blipFill>
          <a:blip r:embed="rId2"/>
          <a:stretch>
            <a:fillRect/>
          </a:stretch>
        </p:blipFill>
        <p:spPr>
          <a:xfrm>
            <a:off x="0" y="0"/>
            <a:ext cx="12192000" cy="6802016"/>
          </a:xfrm>
          <a:prstGeom prst="rect">
            <a:avLst/>
          </a:prstGeom>
        </p:spPr>
      </p:pic>
    </p:spTree>
    <p:extLst>
      <p:ext uri="{BB962C8B-B14F-4D97-AF65-F5344CB8AC3E}">
        <p14:creationId xmlns:p14="http://schemas.microsoft.com/office/powerpoint/2010/main" val="8657130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ökyüzü">
  <a:themeElements>
    <a:clrScheme name="Gökyüzü">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Gökyüzü">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ökyüzü">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Gökyüzü</Template>
  <TotalTime>63</TotalTime>
  <Words>249</Words>
  <Application>Microsoft Office PowerPoint</Application>
  <PresentationFormat>Geniş ekran</PresentationFormat>
  <Paragraphs>35</Paragraphs>
  <Slides>13</Slides>
  <Notes>0</Notes>
  <HiddenSlides>0</HiddenSlides>
  <MMClips>2</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13</vt:i4>
      </vt:variant>
    </vt:vector>
  </HeadingPairs>
  <TitlesOfParts>
    <vt:vector size="18" baseType="lpstr">
      <vt:lpstr>Arial</vt:lpstr>
      <vt:lpstr>Calibri</vt:lpstr>
      <vt:lpstr>Calibri Light</vt:lpstr>
      <vt:lpstr>Google Sans</vt:lpstr>
      <vt:lpstr>Gökyüzü</vt:lpstr>
      <vt:lpstr>BİYOİNFORMATİK NEDİR?</vt:lpstr>
      <vt:lpstr>Biyoinformatiğe neden ihtiyacımız var?</vt:lpstr>
      <vt:lpstr>Biyoinformatik bilmeden biyolojinin üstesinde gelemezsiniz…</vt:lpstr>
      <vt:lpstr>PowerPoint Sunusu</vt:lpstr>
      <vt:lpstr>Dna Veribankaları </vt:lpstr>
      <vt:lpstr>Biyoinformatik Biliminin Alt Alanları Nelerdir?</vt:lpstr>
      <vt:lpstr>Online Açık Kaynakların Önemi  </vt:lpstr>
      <vt:lpstr>En İyi Açık Kaynaklardan Biri Olan R Programı </vt:lpstr>
      <vt:lpstr>PowerPoint Sunusu</vt:lpstr>
      <vt:lpstr>PowerPoint Sunusu</vt:lpstr>
      <vt:lpstr>R  Nerelerde Kullanılır?</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BİYOİNFORMATİK NEDİR?</dc:title>
  <dc:creator>besirikemine41@gmail.com</dc:creator>
  <cp:lastModifiedBy>besirikemine41@gmail.com</cp:lastModifiedBy>
  <cp:revision>1</cp:revision>
  <dcterms:created xsi:type="dcterms:W3CDTF">2024-03-30T19:00:22Z</dcterms:created>
  <dcterms:modified xsi:type="dcterms:W3CDTF">2024-03-30T20:03:25Z</dcterms:modified>
</cp:coreProperties>
</file>